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174" r:id="rId2"/>
    <p:sldId id="2170" r:id="rId3"/>
    <p:sldId id="2169" r:id="rId4"/>
    <p:sldId id="2173" r:id="rId5"/>
    <p:sldId id="2179" r:id="rId6"/>
    <p:sldId id="2175" r:id="rId7"/>
    <p:sldId id="2178" r:id="rId8"/>
    <p:sldId id="2177" r:id="rId9"/>
    <p:sldId id="2180" r:id="rId10"/>
    <p:sldId id="2176" r:id="rId11"/>
    <p:sldId id="2181" r:id="rId12"/>
    <p:sldId id="2182" r:id="rId13"/>
    <p:sldId id="21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 Pryor" initials="KP" lastIdx="1" clrIdx="0">
    <p:extLst>
      <p:ext uri="{19B8F6BF-5375-455C-9EA6-DF929625EA0E}">
        <p15:presenceInfo xmlns:p15="http://schemas.microsoft.com/office/powerpoint/2012/main" userId="S-1-5-21-3006950946-1794026527-731168022-121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6242" autoAdjust="0"/>
  </p:normalViewPr>
  <p:slideViewPr>
    <p:cSldViewPr snapToGrid="0">
      <p:cViewPr varScale="1">
        <p:scale>
          <a:sx n="105" d="100"/>
          <a:sy n="105" d="100"/>
        </p:scale>
        <p:origin x="12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457B3-B8C8-40D9-B4BF-FF2BF17F9312}"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71D30-6858-44D2-B0B9-53EECD148C01}" type="slidenum">
              <a:rPr lang="en-US" smtClean="0"/>
              <a:t>‹#›</a:t>
            </a:fld>
            <a:endParaRPr lang="en-US"/>
          </a:p>
        </p:txBody>
      </p:sp>
    </p:spTree>
    <p:extLst>
      <p:ext uri="{BB962C8B-B14F-4D97-AF65-F5344CB8AC3E}">
        <p14:creationId xmlns:p14="http://schemas.microsoft.com/office/powerpoint/2010/main" val="64939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F71D30-6858-44D2-B0B9-53EECD148C01}" type="slidenum">
              <a:rPr lang="en-US" smtClean="0"/>
              <a:t>2</a:t>
            </a:fld>
            <a:endParaRPr lang="en-US"/>
          </a:p>
        </p:txBody>
      </p:sp>
    </p:spTree>
    <p:extLst>
      <p:ext uri="{BB962C8B-B14F-4D97-AF65-F5344CB8AC3E}">
        <p14:creationId xmlns:p14="http://schemas.microsoft.com/office/powerpoint/2010/main" val="121675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NUCAPS algorithm consists of the following six modules as summarized below.</a:t>
            </a:r>
          </a:p>
          <a:p>
            <a:r>
              <a:rPr lang="en-US" dirty="0"/>
              <a:t>1. Preliminary input quality control, look-up tables (LUT), and ancillary product acquisition.</a:t>
            </a:r>
          </a:p>
          <a:p>
            <a:r>
              <a:rPr lang="en-US" dirty="0"/>
              <a:t>2. The microwave-only (MW-only) retrieval module which derives cloud liquid</a:t>
            </a:r>
          </a:p>
          <a:p>
            <a:r>
              <a:rPr lang="en-US" dirty="0"/>
              <a:t>water flags and microwave (MW) surface emissivity uncertainty (Rosenkranz,</a:t>
            </a:r>
          </a:p>
          <a:p>
            <a:r>
              <a:rPr lang="en-US" dirty="0"/>
              <a:t>2001).</a:t>
            </a:r>
          </a:p>
          <a:p>
            <a:r>
              <a:rPr lang="en-US" dirty="0"/>
              <a:t>3. An all-sky fast eigenvector regression retrieval for temperature and moisture</a:t>
            </a:r>
          </a:p>
          <a:p>
            <a:r>
              <a:rPr lang="en-US" dirty="0"/>
              <a:t>that is trained against ECMWF analysis and </a:t>
            </a:r>
            <a:r>
              <a:rPr lang="en-US" dirty="0" err="1"/>
              <a:t>CrIS</a:t>
            </a:r>
            <a:r>
              <a:rPr lang="en-US" dirty="0"/>
              <a:t> all-sky radiances (Goldberg</a:t>
            </a:r>
          </a:p>
          <a:p>
            <a:r>
              <a:rPr lang="en-US" dirty="0"/>
              <a:t>et al., 2003).</a:t>
            </a:r>
          </a:p>
          <a:p>
            <a:r>
              <a:rPr lang="en-US" dirty="0"/>
              <a:t>4. A cloud-clearing module that combines a set of </a:t>
            </a:r>
            <a:r>
              <a:rPr lang="en-US" dirty="0" err="1"/>
              <a:t>MWand</a:t>
            </a:r>
            <a:r>
              <a:rPr lang="en-US" dirty="0"/>
              <a:t> thermal infrared (TIR)</a:t>
            </a:r>
          </a:p>
          <a:p>
            <a:r>
              <a:rPr lang="en-US" dirty="0"/>
              <a:t>channels (along with, in the future, visible observations provided by the onboard</a:t>
            </a:r>
          </a:p>
          <a:p>
            <a:r>
              <a:rPr lang="en-US" dirty="0"/>
              <a:t>VIIRS instrument) to produce cloud-cleared TIR radiances (Chahine, 1974).</a:t>
            </a:r>
          </a:p>
          <a:p>
            <a:r>
              <a:rPr lang="en-US" dirty="0"/>
              <a:t>5. A cloud-cleared fast eigenvector regression retrieval for temperature and</a:t>
            </a:r>
          </a:p>
          <a:p>
            <a:r>
              <a:rPr lang="en-US" dirty="0"/>
              <a:t>moisture that is trained against ECMWF analysis and </a:t>
            </a:r>
            <a:r>
              <a:rPr lang="en-US" dirty="0" err="1"/>
              <a:t>CrIS</a:t>
            </a:r>
            <a:r>
              <a:rPr lang="en-US" dirty="0"/>
              <a:t> cloud-cleared radiances</a:t>
            </a:r>
          </a:p>
          <a:p>
            <a:r>
              <a:rPr lang="en-US" dirty="0"/>
              <a:t>(Goldberg et al., 2003).</a:t>
            </a:r>
          </a:p>
          <a:p>
            <a:r>
              <a:rPr lang="en-US" dirty="0"/>
              <a:t>6. The final IR physical retrieval, which employs the previous regression retrieval</a:t>
            </a:r>
          </a:p>
          <a:p>
            <a:r>
              <a:rPr lang="en-US" dirty="0"/>
              <a:t>as the first-guess for temperature and water vapor (Susskind et al., 2003).</a:t>
            </a:r>
          </a:p>
        </p:txBody>
      </p:sp>
      <p:sp>
        <p:nvSpPr>
          <p:cNvPr id="4" name="Slide Number Placeholder 3"/>
          <p:cNvSpPr>
            <a:spLocks noGrp="1"/>
          </p:cNvSpPr>
          <p:nvPr>
            <p:ph type="sldNum" sz="quarter" idx="5"/>
          </p:nvPr>
        </p:nvSpPr>
        <p:spPr/>
        <p:txBody>
          <a:bodyPr/>
          <a:lstStyle/>
          <a:p>
            <a:fld id="{10F71D30-6858-44D2-B0B9-53EECD148C01}" type="slidenum">
              <a:rPr lang="en-US" smtClean="0"/>
              <a:t>3</a:t>
            </a:fld>
            <a:endParaRPr lang="en-US"/>
          </a:p>
        </p:txBody>
      </p:sp>
    </p:spTree>
    <p:extLst>
      <p:ext uri="{BB962C8B-B14F-4D97-AF65-F5344CB8AC3E}">
        <p14:creationId xmlns:p14="http://schemas.microsoft.com/office/powerpoint/2010/main" val="290697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Pass- 0: Accepted</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6</a:t>
            </a:fld>
            <a:endParaRPr lang="en-US"/>
          </a:p>
        </p:txBody>
      </p:sp>
    </p:spTree>
    <p:extLst>
      <p:ext uri="{BB962C8B-B14F-4D97-AF65-F5344CB8AC3E}">
        <p14:creationId xmlns:p14="http://schemas.microsoft.com/office/powerpoint/2010/main" val="351618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Pass- 0: Accepted</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7</a:t>
            </a:fld>
            <a:endParaRPr lang="en-US"/>
          </a:p>
        </p:txBody>
      </p:sp>
    </p:spTree>
    <p:extLst>
      <p:ext uri="{BB962C8B-B14F-4D97-AF65-F5344CB8AC3E}">
        <p14:creationId xmlns:p14="http://schemas.microsoft.com/office/powerpoint/2010/main" val="322784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Pass- 0: Accepted</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8</a:t>
            </a:fld>
            <a:endParaRPr lang="en-US"/>
          </a:p>
        </p:txBody>
      </p:sp>
    </p:spTree>
    <p:extLst>
      <p:ext uri="{BB962C8B-B14F-4D97-AF65-F5344CB8AC3E}">
        <p14:creationId xmlns:p14="http://schemas.microsoft.com/office/powerpoint/2010/main" val="79027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Pass- 0: Accepted</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10</a:t>
            </a:fld>
            <a:endParaRPr lang="en-US"/>
          </a:p>
        </p:txBody>
      </p:sp>
    </p:spTree>
    <p:extLst>
      <p:ext uri="{BB962C8B-B14F-4D97-AF65-F5344CB8AC3E}">
        <p14:creationId xmlns:p14="http://schemas.microsoft.com/office/powerpoint/2010/main" val="111456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63BC-5B4D-47EB-BFCA-86FA666B0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8A2A46-BF35-4FA2-AE0B-EFD4E1F27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C6841E-AEF4-47F3-B74E-68BFA6146AC5}"/>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0FB44472-C998-4B3F-B8D0-883A2E686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2B417-EE02-428B-8D50-227324685886}"/>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257412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8348-C654-4912-B764-B57B2DC4D2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B2F1FF-4EC6-4E5B-8B91-3C8DC76AC9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2E36C-B76D-4CF8-BBC3-F8998583AEA4}"/>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F4C5746A-3E5E-4282-A39A-C672CA193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553E6-0AF7-4422-B02D-5C478E4B0573}"/>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694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E5EF0-ECE1-45F2-ACAE-CE59CA0D18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E0BD1-7103-479E-9994-F796422B29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ED262-D1CD-4B06-9139-2434BCDA511C}"/>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AC24DCA5-3635-4CA0-A81E-4C69BF003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08C5F-9F0C-48AD-B4F4-86648FB043D3}"/>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192799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4C8D-456A-49F5-BCFA-18C1ABAE7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D65DF-A911-4FF9-83F2-976E8F1209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880BF-A8BA-4170-9C62-1CF1D43DF005}"/>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A2D1CDF0-48B2-4BD4-BDBA-E64C6948C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5E929-C32F-4720-8C53-358FB3D490A4}"/>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388950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1EA1-FF44-47B1-B04E-4F52F6ADE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1D0A7C-080F-44FD-9963-DE14880F9F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486201-24D2-4EFD-8677-E6543B6B093E}"/>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E22B4756-43F3-47EE-B204-97DF53B8A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E7CCA-3FAE-49D5-8D7A-D0C67F1292AA}"/>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9071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716A-AAB0-4284-B34D-297921B13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55D7F-1AD0-4E15-93DD-D2AF759B2E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26567-B9A9-4D03-804B-7E3B4B9D72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6D294E-7F14-4CAA-A2F4-D0390814C7F8}"/>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6" name="Footer Placeholder 5">
            <a:extLst>
              <a:ext uri="{FF2B5EF4-FFF2-40B4-BE49-F238E27FC236}">
                <a16:creationId xmlns:a16="http://schemas.microsoft.com/office/drawing/2014/main" id="{B1FBB2BF-EFC2-4F99-9590-F27795697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74D73-C309-4265-B243-445C04D02772}"/>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391221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851C-A34B-43BE-8CD3-E6B971B567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316044-FADE-4441-8CCF-DDA21B5FD0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79B55D-12F0-40E7-9AD1-81EEEB9C67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2662C4-F8B6-42B1-8584-A16CE6A16A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155A9B-3481-43A6-BAC1-9608C125D6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3C0740-1C11-477A-8386-DC19889F7155}"/>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8" name="Footer Placeholder 7">
            <a:extLst>
              <a:ext uri="{FF2B5EF4-FFF2-40B4-BE49-F238E27FC236}">
                <a16:creationId xmlns:a16="http://schemas.microsoft.com/office/drawing/2014/main" id="{6A28C6E7-AC6B-4E06-AE74-924929B482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C202C-78B4-4DAC-85AB-D031ADFE1CCB}"/>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289886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E58A-4AEA-4E93-B647-F525E2818A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42B92-774D-457F-B357-E2485EB1046F}"/>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4" name="Footer Placeholder 3">
            <a:extLst>
              <a:ext uri="{FF2B5EF4-FFF2-40B4-BE49-F238E27FC236}">
                <a16:creationId xmlns:a16="http://schemas.microsoft.com/office/drawing/2014/main" id="{AA39C1D9-F342-449B-A8C0-9355A55EC6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2B673E-189F-4339-81A2-454ECCEBE782}"/>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56235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0488A5-8A19-4F22-BD34-D0882B6E901B}"/>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3" name="Footer Placeholder 2">
            <a:extLst>
              <a:ext uri="{FF2B5EF4-FFF2-40B4-BE49-F238E27FC236}">
                <a16:creationId xmlns:a16="http://schemas.microsoft.com/office/drawing/2014/main" id="{010095E6-C003-4F05-9850-25DBAA7BEF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E87FA-F424-4862-B6B9-1214D0CA4CC0}"/>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2905809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FF7E-3168-48E4-8044-ADC60A723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17BCA6-6D69-4534-91E1-E9E2D71A2C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85D987-DD9D-4847-8111-8261DC650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5AF228-E5CD-4B71-BFC0-B7B22B3DE21C}"/>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6" name="Footer Placeholder 5">
            <a:extLst>
              <a:ext uri="{FF2B5EF4-FFF2-40B4-BE49-F238E27FC236}">
                <a16:creationId xmlns:a16="http://schemas.microsoft.com/office/drawing/2014/main" id="{B873FEBF-F10B-41C1-84A5-6B35B721A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312626-1818-44B7-93F2-ED4C7FCF4777}"/>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2701617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2F5B-AF4E-495C-AC68-F5EEED320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0F52B5-E6B8-49E3-AC50-BE0DE61AF3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F2CE0C-2B86-4454-B20E-0E33D4414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2B42AA-133C-4166-96C2-CDE6A17F3A38}"/>
              </a:ext>
            </a:extLst>
          </p:cNvPr>
          <p:cNvSpPr>
            <a:spLocks noGrp="1"/>
          </p:cNvSpPr>
          <p:nvPr>
            <p:ph type="dt" sz="half" idx="10"/>
          </p:nvPr>
        </p:nvSpPr>
        <p:spPr/>
        <p:txBody>
          <a:bodyPr/>
          <a:lstStyle/>
          <a:p>
            <a:fld id="{A2305267-4AB0-4A5B-BBFD-A8C5BB5364B6}" type="datetimeFigureOut">
              <a:rPr lang="en-US" smtClean="0"/>
              <a:t>5/27/2025</a:t>
            </a:fld>
            <a:endParaRPr lang="en-US"/>
          </a:p>
        </p:txBody>
      </p:sp>
      <p:sp>
        <p:nvSpPr>
          <p:cNvPr id="6" name="Footer Placeholder 5">
            <a:extLst>
              <a:ext uri="{FF2B5EF4-FFF2-40B4-BE49-F238E27FC236}">
                <a16:creationId xmlns:a16="http://schemas.microsoft.com/office/drawing/2014/main" id="{559B7A2E-7A34-431A-A7A2-6883DB66C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C506B-FA67-4507-9FA2-691D5D0D7017}"/>
              </a:ext>
            </a:extLst>
          </p:cNvPr>
          <p:cNvSpPr>
            <a:spLocks noGrp="1"/>
          </p:cNvSpPr>
          <p:nvPr>
            <p:ph type="sldNum" sz="quarter" idx="12"/>
          </p:nvPr>
        </p:nvSpPr>
        <p:spPr/>
        <p:txBody>
          <a:bodyPr/>
          <a:lstStyle/>
          <a:p>
            <a:fld id="{11AE1249-AC71-45CD-B2E8-0321E43CF3E1}" type="slidenum">
              <a:rPr lang="en-US" smtClean="0"/>
              <a:t>‹#›</a:t>
            </a:fld>
            <a:endParaRPr lang="en-US"/>
          </a:p>
        </p:txBody>
      </p:sp>
    </p:spTree>
    <p:extLst>
      <p:ext uri="{BB962C8B-B14F-4D97-AF65-F5344CB8AC3E}">
        <p14:creationId xmlns:p14="http://schemas.microsoft.com/office/powerpoint/2010/main" val="204903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13D73-7A76-4D01-B4D1-7368AD245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4785E-479E-4095-9466-DA5DF18BA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38D67-1FC4-4572-8025-D4A9A3C094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05267-4AB0-4A5B-BBFD-A8C5BB5364B6}" type="datetimeFigureOut">
              <a:rPr lang="en-US" smtClean="0"/>
              <a:t>5/27/2025</a:t>
            </a:fld>
            <a:endParaRPr lang="en-US"/>
          </a:p>
        </p:txBody>
      </p:sp>
      <p:sp>
        <p:nvSpPr>
          <p:cNvPr id="5" name="Footer Placeholder 4">
            <a:extLst>
              <a:ext uri="{FF2B5EF4-FFF2-40B4-BE49-F238E27FC236}">
                <a16:creationId xmlns:a16="http://schemas.microsoft.com/office/drawing/2014/main" id="{4BF3B4C3-C5E5-47E9-BB3B-7E15C7F71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1F62E-4E5A-45CC-93C3-958A465D4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E1249-AC71-45CD-B2E8-0321E43CF3E1}" type="slidenum">
              <a:rPr lang="en-US" smtClean="0"/>
              <a:t>‹#›</a:t>
            </a:fld>
            <a:endParaRPr lang="en-US"/>
          </a:p>
        </p:txBody>
      </p:sp>
    </p:spTree>
    <p:extLst>
      <p:ext uri="{BB962C8B-B14F-4D97-AF65-F5344CB8AC3E}">
        <p14:creationId xmlns:p14="http://schemas.microsoft.com/office/powerpoint/2010/main" val="298833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oi.org/10.3390/rs1205088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03A3-8A59-45EC-BB27-496F9228E6A6}"/>
              </a:ext>
            </a:extLst>
          </p:cNvPr>
          <p:cNvSpPr>
            <a:spLocks noGrp="1"/>
          </p:cNvSpPr>
          <p:nvPr>
            <p:ph type="ctrTitle"/>
          </p:nvPr>
        </p:nvSpPr>
        <p:spPr/>
        <p:txBody>
          <a:bodyPr>
            <a:normAutofit fontScale="90000"/>
          </a:bodyPr>
          <a:lstStyle/>
          <a:p>
            <a:br>
              <a:rPr lang="en-US" b="1" dirty="0"/>
            </a:br>
            <a:r>
              <a:rPr lang="en-US" b="1" dirty="0"/>
              <a:t>19 April 2025</a:t>
            </a:r>
            <a:br>
              <a:rPr lang="en-US" b="1" dirty="0"/>
            </a:br>
            <a:r>
              <a:rPr lang="en-US" b="1" dirty="0"/>
              <a:t>Mason-Dixon Line Severe MCS and Downburst Outbreak</a:t>
            </a:r>
          </a:p>
        </p:txBody>
      </p:sp>
    </p:spTree>
    <p:extLst>
      <p:ext uri="{BB962C8B-B14F-4D97-AF65-F5344CB8AC3E}">
        <p14:creationId xmlns:p14="http://schemas.microsoft.com/office/powerpoint/2010/main" val="2128991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C1FC55-F9D8-4429-BA5F-E1F82579DBEE}"/>
              </a:ext>
            </a:extLst>
          </p:cNvPr>
          <p:cNvSpPr txBox="1"/>
          <p:nvPr/>
        </p:nvSpPr>
        <p:spPr>
          <a:xfrm>
            <a:off x="7800351" y="185017"/>
            <a:ext cx="2645340" cy="461665"/>
          </a:xfrm>
          <a:prstGeom prst="rect">
            <a:avLst/>
          </a:prstGeom>
          <a:noFill/>
        </p:spPr>
        <p:txBody>
          <a:bodyPr wrap="none" rtlCol="0">
            <a:spAutoFit/>
          </a:bodyPr>
          <a:lstStyle/>
          <a:p>
            <a:r>
              <a:rPr lang="en-US" sz="2400" b="1" dirty="0"/>
              <a:t>Accepted Retrieval</a:t>
            </a:r>
          </a:p>
        </p:txBody>
      </p:sp>
      <p:sp>
        <p:nvSpPr>
          <p:cNvPr id="24" name="Title 1">
            <a:extLst>
              <a:ext uri="{FF2B5EF4-FFF2-40B4-BE49-F238E27FC236}">
                <a16:creationId xmlns:a16="http://schemas.microsoft.com/office/drawing/2014/main" id="{7B527EB9-A159-47FE-99A6-280CB0084C86}"/>
              </a:ext>
            </a:extLst>
          </p:cNvPr>
          <p:cNvSpPr txBox="1">
            <a:spLocks/>
          </p:cNvSpPr>
          <p:nvPr/>
        </p:nvSpPr>
        <p:spPr>
          <a:xfrm>
            <a:off x="240505" y="138497"/>
            <a:ext cx="5989327" cy="6284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Near Westminster, MD </a:t>
            </a:r>
          </a:p>
        </p:txBody>
      </p:sp>
      <p:pic>
        <p:nvPicPr>
          <p:cNvPr id="11" name="Content Placeholder 10">
            <a:extLst>
              <a:ext uri="{FF2B5EF4-FFF2-40B4-BE49-F238E27FC236}">
                <a16:creationId xmlns:a16="http://schemas.microsoft.com/office/drawing/2014/main" id="{D4A5EE26-9705-4ACE-89EF-7EF8388491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937255"/>
            <a:ext cx="5992255" cy="5592088"/>
          </a:xfrm>
        </p:spPr>
      </p:pic>
      <p:pic>
        <p:nvPicPr>
          <p:cNvPr id="14" name="Picture 13">
            <a:extLst>
              <a:ext uri="{FF2B5EF4-FFF2-40B4-BE49-F238E27FC236}">
                <a16:creationId xmlns:a16="http://schemas.microsoft.com/office/drawing/2014/main" id="{ACB8CD23-8DF5-4FAA-9317-6F77C2874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8441" y="937255"/>
            <a:ext cx="6043560" cy="5592088"/>
          </a:xfrm>
          <a:prstGeom prst="rect">
            <a:avLst/>
          </a:prstGeom>
        </p:spPr>
      </p:pic>
      <p:sp>
        <p:nvSpPr>
          <p:cNvPr id="27" name="TextBox 26">
            <a:extLst>
              <a:ext uri="{FF2B5EF4-FFF2-40B4-BE49-F238E27FC236}">
                <a16:creationId xmlns:a16="http://schemas.microsoft.com/office/drawing/2014/main" id="{A06917B6-747E-4726-BC8A-D90978C157BD}"/>
              </a:ext>
            </a:extLst>
          </p:cNvPr>
          <p:cNvSpPr txBox="1"/>
          <p:nvPr/>
        </p:nvSpPr>
        <p:spPr>
          <a:xfrm>
            <a:off x="2996127" y="2710293"/>
            <a:ext cx="2774670" cy="369332"/>
          </a:xfrm>
          <a:prstGeom prst="rect">
            <a:avLst/>
          </a:prstGeom>
          <a:noFill/>
        </p:spPr>
        <p:txBody>
          <a:bodyPr wrap="none" rtlCol="0">
            <a:spAutoFit/>
          </a:bodyPr>
          <a:lstStyle/>
          <a:p>
            <a:r>
              <a:rPr lang="en-US" b="1" dirty="0"/>
              <a:t>Miller (1972) Type 1 profile</a:t>
            </a:r>
          </a:p>
        </p:txBody>
      </p:sp>
      <p:sp>
        <p:nvSpPr>
          <p:cNvPr id="28" name="TextBox 27">
            <a:extLst>
              <a:ext uri="{FF2B5EF4-FFF2-40B4-BE49-F238E27FC236}">
                <a16:creationId xmlns:a16="http://schemas.microsoft.com/office/drawing/2014/main" id="{5FFB2297-3C66-4BBF-965F-C07E15932887}"/>
              </a:ext>
            </a:extLst>
          </p:cNvPr>
          <p:cNvSpPr txBox="1"/>
          <p:nvPr/>
        </p:nvSpPr>
        <p:spPr>
          <a:xfrm>
            <a:off x="4606009" y="4993826"/>
            <a:ext cx="31874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Convective/potential instability</a:t>
            </a:r>
          </a:p>
        </p:txBody>
      </p:sp>
      <p:cxnSp>
        <p:nvCxnSpPr>
          <p:cNvPr id="29" name="Straight Arrow Connector 28">
            <a:extLst>
              <a:ext uri="{FF2B5EF4-FFF2-40B4-BE49-F238E27FC236}">
                <a16:creationId xmlns:a16="http://schemas.microsoft.com/office/drawing/2014/main" id="{DB75CA55-A7DB-4E37-9072-F66B2EAFD354}"/>
              </a:ext>
            </a:extLst>
          </p:cNvPr>
          <p:cNvCxnSpPr>
            <a:cxnSpLocks/>
          </p:cNvCxnSpPr>
          <p:nvPr/>
        </p:nvCxnSpPr>
        <p:spPr>
          <a:xfrm flipH="1">
            <a:off x="3955055" y="5266063"/>
            <a:ext cx="1167788" cy="286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2C1770-E7B6-4942-B9B6-DC3179C62D1D}"/>
              </a:ext>
            </a:extLst>
          </p:cNvPr>
          <p:cNvCxnSpPr>
            <a:cxnSpLocks/>
          </p:cNvCxnSpPr>
          <p:nvPr/>
        </p:nvCxnSpPr>
        <p:spPr>
          <a:xfrm>
            <a:off x="6665205" y="5266063"/>
            <a:ext cx="1597446" cy="456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3B02D2E-F950-4D68-804D-64EE98E51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381" y="1315092"/>
            <a:ext cx="2487173" cy="2395733"/>
          </a:xfrm>
          <a:prstGeom prst="rect">
            <a:avLst/>
          </a:prstGeom>
        </p:spPr>
      </p:pic>
      <p:sp>
        <p:nvSpPr>
          <p:cNvPr id="12" name="TextBox 11">
            <a:extLst>
              <a:ext uri="{FF2B5EF4-FFF2-40B4-BE49-F238E27FC236}">
                <a16:creationId xmlns:a16="http://schemas.microsoft.com/office/drawing/2014/main" id="{A2471BF0-12E8-4A84-BF3E-7FD50C73BA16}"/>
              </a:ext>
            </a:extLst>
          </p:cNvPr>
          <p:cNvSpPr txBox="1"/>
          <p:nvPr/>
        </p:nvSpPr>
        <p:spPr>
          <a:xfrm>
            <a:off x="3787934" y="3014048"/>
            <a:ext cx="1921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+ 22 = </a:t>
            </a:r>
            <a:r>
              <a:rPr lang="en-US" b="1" dirty="0">
                <a:solidFill>
                  <a:prstClr val="black"/>
                </a:solidFill>
                <a:latin typeface="Calibri" panose="020F0502020204030204"/>
              </a:rPr>
              <a:t>58</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Oval 3">
            <a:extLst>
              <a:ext uri="{FF2B5EF4-FFF2-40B4-BE49-F238E27FC236}">
                <a16:creationId xmlns:a16="http://schemas.microsoft.com/office/drawing/2014/main" id="{38FDB9E2-1038-49BE-9B70-0BD7ED45E69C}"/>
              </a:ext>
            </a:extLst>
          </p:cNvPr>
          <p:cNvSpPr/>
          <p:nvPr/>
        </p:nvSpPr>
        <p:spPr>
          <a:xfrm>
            <a:off x="7815536" y="5209364"/>
            <a:ext cx="348862" cy="27684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E41A93-4EF2-40FF-AD74-515B78FAF317}"/>
              </a:ext>
            </a:extLst>
          </p:cNvPr>
          <p:cNvSpPr txBox="1"/>
          <p:nvPr/>
        </p:nvSpPr>
        <p:spPr>
          <a:xfrm>
            <a:off x="8146549" y="5183169"/>
            <a:ext cx="632866" cy="369332"/>
          </a:xfrm>
          <a:prstGeom prst="rect">
            <a:avLst/>
          </a:prstGeom>
          <a:noFill/>
        </p:spPr>
        <p:txBody>
          <a:bodyPr wrap="none" rtlCol="0">
            <a:spAutoFit/>
          </a:bodyPr>
          <a:lstStyle/>
          <a:p>
            <a:r>
              <a:rPr lang="en-US" b="1" dirty="0"/>
              <a:t>WBZ</a:t>
            </a:r>
          </a:p>
        </p:txBody>
      </p:sp>
    </p:spTree>
    <p:extLst>
      <p:ext uri="{BB962C8B-B14F-4D97-AF65-F5344CB8AC3E}">
        <p14:creationId xmlns:p14="http://schemas.microsoft.com/office/powerpoint/2010/main" val="133913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C1FC55-F9D8-4429-BA5F-E1F82579DBEE}"/>
              </a:ext>
            </a:extLst>
          </p:cNvPr>
          <p:cNvSpPr txBox="1"/>
          <p:nvPr/>
        </p:nvSpPr>
        <p:spPr>
          <a:xfrm>
            <a:off x="7800351" y="185017"/>
            <a:ext cx="2645340" cy="461665"/>
          </a:xfrm>
          <a:prstGeom prst="rect">
            <a:avLst/>
          </a:prstGeom>
          <a:noFill/>
        </p:spPr>
        <p:txBody>
          <a:bodyPr wrap="none" rtlCol="0">
            <a:spAutoFit/>
          </a:bodyPr>
          <a:lstStyle/>
          <a:p>
            <a:r>
              <a:rPr lang="en-US" sz="2400" b="1" dirty="0"/>
              <a:t>Accepted Retrieval</a:t>
            </a:r>
          </a:p>
        </p:txBody>
      </p:sp>
      <p:sp>
        <p:nvSpPr>
          <p:cNvPr id="24" name="Title 1">
            <a:extLst>
              <a:ext uri="{FF2B5EF4-FFF2-40B4-BE49-F238E27FC236}">
                <a16:creationId xmlns:a16="http://schemas.microsoft.com/office/drawing/2014/main" id="{7B527EB9-A159-47FE-99A6-280CB0084C86}"/>
              </a:ext>
            </a:extLst>
          </p:cNvPr>
          <p:cNvSpPr txBox="1">
            <a:spLocks/>
          </p:cNvSpPr>
          <p:nvPr/>
        </p:nvSpPr>
        <p:spPr>
          <a:xfrm>
            <a:off x="240505" y="138497"/>
            <a:ext cx="5989327" cy="6284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Near Westminster, MD </a:t>
            </a:r>
          </a:p>
        </p:txBody>
      </p:sp>
      <p:pic>
        <p:nvPicPr>
          <p:cNvPr id="9" name="Content Placeholder 8">
            <a:extLst>
              <a:ext uri="{FF2B5EF4-FFF2-40B4-BE49-F238E27FC236}">
                <a16:creationId xmlns:a16="http://schemas.microsoft.com/office/drawing/2014/main" id="{E4769383-FD7D-423C-A851-F754EC07DA1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01285"/>
            <a:ext cx="6016277" cy="5614506"/>
          </a:xfrm>
        </p:spPr>
      </p:pic>
      <p:pic>
        <p:nvPicPr>
          <p:cNvPr id="13" name="Picture 12">
            <a:extLst>
              <a:ext uri="{FF2B5EF4-FFF2-40B4-BE49-F238E27FC236}">
                <a16:creationId xmlns:a16="http://schemas.microsoft.com/office/drawing/2014/main" id="{F617ACF7-4060-42BD-A67F-EDAF3AE7B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514" y="801284"/>
            <a:ext cx="6057486" cy="5614506"/>
          </a:xfrm>
          <a:prstGeom prst="rect">
            <a:avLst/>
          </a:prstGeom>
        </p:spPr>
      </p:pic>
      <p:sp>
        <p:nvSpPr>
          <p:cNvPr id="20" name="TextBox 19">
            <a:extLst>
              <a:ext uri="{FF2B5EF4-FFF2-40B4-BE49-F238E27FC236}">
                <a16:creationId xmlns:a16="http://schemas.microsoft.com/office/drawing/2014/main" id="{C66B298C-0133-4171-8065-37E798F85431}"/>
              </a:ext>
            </a:extLst>
          </p:cNvPr>
          <p:cNvSpPr txBox="1"/>
          <p:nvPr/>
        </p:nvSpPr>
        <p:spPr>
          <a:xfrm>
            <a:off x="2934816" y="2610416"/>
            <a:ext cx="2774670" cy="369332"/>
          </a:xfrm>
          <a:prstGeom prst="rect">
            <a:avLst/>
          </a:prstGeom>
          <a:noFill/>
        </p:spPr>
        <p:txBody>
          <a:bodyPr wrap="none" rtlCol="0">
            <a:spAutoFit/>
          </a:bodyPr>
          <a:lstStyle/>
          <a:p>
            <a:r>
              <a:rPr lang="en-US" b="1" dirty="0"/>
              <a:t>Miller (1972) Type 1 profile</a:t>
            </a:r>
          </a:p>
        </p:txBody>
      </p:sp>
      <p:sp>
        <p:nvSpPr>
          <p:cNvPr id="21" name="TextBox 20">
            <a:extLst>
              <a:ext uri="{FF2B5EF4-FFF2-40B4-BE49-F238E27FC236}">
                <a16:creationId xmlns:a16="http://schemas.microsoft.com/office/drawing/2014/main" id="{AAD5585B-2623-4A73-832A-FE7FE1A5E798}"/>
              </a:ext>
            </a:extLst>
          </p:cNvPr>
          <p:cNvSpPr txBox="1"/>
          <p:nvPr/>
        </p:nvSpPr>
        <p:spPr>
          <a:xfrm>
            <a:off x="3235168" y="2979748"/>
            <a:ext cx="1921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+ 22 = </a:t>
            </a:r>
            <a:r>
              <a:rPr lang="en-US" b="1" dirty="0">
                <a:solidFill>
                  <a:prstClr val="black"/>
                </a:solidFill>
                <a:latin typeface="Calibri" panose="020F0502020204030204"/>
              </a:rPr>
              <a:t>58</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2" name="TextBox 21">
            <a:extLst>
              <a:ext uri="{FF2B5EF4-FFF2-40B4-BE49-F238E27FC236}">
                <a16:creationId xmlns:a16="http://schemas.microsoft.com/office/drawing/2014/main" id="{9551B972-41F6-47B4-9459-862E454DFDA9}"/>
              </a:ext>
            </a:extLst>
          </p:cNvPr>
          <p:cNvSpPr txBox="1"/>
          <p:nvPr/>
        </p:nvSpPr>
        <p:spPr>
          <a:xfrm>
            <a:off x="5023534" y="4942897"/>
            <a:ext cx="20456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Convective/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potential instability</a:t>
            </a:r>
          </a:p>
        </p:txBody>
      </p:sp>
      <p:cxnSp>
        <p:nvCxnSpPr>
          <p:cNvPr id="23" name="Straight Arrow Connector 22">
            <a:extLst>
              <a:ext uri="{FF2B5EF4-FFF2-40B4-BE49-F238E27FC236}">
                <a16:creationId xmlns:a16="http://schemas.microsoft.com/office/drawing/2014/main" id="{7F1D25BC-2CA7-43CB-AF95-0982180691E4}"/>
              </a:ext>
            </a:extLst>
          </p:cNvPr>
          <p:cNvCxnSpPr>
            <a:cxnSpLocks/>
          </p:cNvCxnSpPr>
          <p:nvPr/>
        </p:nvCxnSpPr>
        <p:spPr>
          <a:xfrm flipH="1">
            <a:off x="4212236" y="5266063"/>
            <a:ext cx="910607" cy="7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B9DF67D-A907-4504-9663-765E30530B6A}"/>
              </a:ext>
            </a:extLst>
          </p:cNvPr>
          <p:cNvSpPr/>
          <p:nvPr/>
        </p:nvSpPr>
        <p:spPr>
          <a:xfrm>
            <a:off x="8289561" y="5096657"/>
            <a:ext cx="462567" cy="30782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123BEBA-AD34-40E6-8630-96844F75A077}"/>
              </a:ext>
            </a:extLst>
          </p:cNvPr>
          <p:cNvSpPr txBox="1"/>
          <p:nvPr/>
        </p:nvSpPr>
        <p:spPr>
          <a:xfrm>
            <a:off x="8702213" y="5065905"/>
            <a:ext cx="632866" cy="369332"/>
          </a:xfrm>
          <a:prstGeom prst="rect">
            <a:avLst/>
          </a:prstGeom>
          <a:noFill/>
        </p:spPr>
        <p:txBody>
          <a:bodyPr wrap="none" rtlCol="0">
            <a:spAutoFit/>
          </a:bodyPr>
          <a:lstStyle/>
          <a:p>
            <a:r>
              <a:rPr lang="en-US" b="1" dirty="0"/>
              <a:t>WBZ</a:t>
            </a:r>
          </a:p>
        </p:txBody>
      </p:sp>
      <p:sp>
        <p:nvSpPr>
          <p:cNvPr id="16" name="TextBox 15">
            <a:extLst>
              <a:ext uri="{FF2B5EF4-FFF2-40B4-BE49-F238E27FC236}">
                <a16:creationId xmlns:a16="http://schemas.microsoft.com/office/drawing/2014/main" id="{53F3A6A8-8464-4D6F-82C8-555873550370}"/>
              </a:ext>
            </a:extLst>
          </p:cNvPr>
          <p:cNvSpPr txBox="1"/>
          <p:nvPr/>
        </p:nvSpPr>
        <p:spPr>
          <a:xfrm>
            <a:off x="961102" y="4604240"/>
            <a:ext cx="1895819" cy="646331"/>
          </a:xfrm>
          <a:prstGeom prst="rect">
            <a:avLst/>
          </a:prstGeom>
          <a:noFill/>
        </p:spPr>
        <p:txBody>
          <a:bodyPr wrap="square" rtlCol="0">
            <a:spAutoFit/>
          </a:bodyPr>
          <a:lstStyle/>
          <a:p>
            <a:r>
              <a:rPr lang="en-US" b="1" dirty="0"/>
              <a:t>Mid-tropospheric unsaturated layer </a:t>
            </a:r>
          </a:p>
        </p:txBody>
      </p:sp>
      <p:cxnSp>
        <p:nvCxnSpPr>
          <p:cNvPr id="30" name="Straight Arrow Connector 29">
            <a:extLst>
              <a:ext uri="{FF2B5EF4-FFF2-40B4-BE49-F238E27FC236}">
                <a16:creationId xmlns:a16="http://schemas.microsoft.com/office/drawing/2014/main" id="{EBF5C379-A405-4036-8FC3-2BD52AF26313}"/>
              </a:ext>
            </a:extLst>
          </p:cNvPr>
          <p:cNvCxnSpPr>
            <a:cxnSpLocks/>
          </p:cNvCxnSpPr>
          <p:nvPr/>
        </p:nvCxnSpPr>
        <p:spPr>
          <a:xfrm>
            <a:off x="2772624" y="5065905"/>
            <a:ext cx="12458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44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8C25EE-06DB-4755-9DE2-279BE6A39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0"/>
            <a:ext cx="11429999" cy="6858000"/>
          </a:xfrm>
        </p:spPr>
      </p:pic>
      <p:sp>
        <p:nvSpPr>
          <p:cNvPr id="6" name="TextBox 5">
            <a:extLst>
              <a:ext uri="{FF2B5EF4-FFF2-40B4-BE49-F238E27FC236}">
                <a16:creationId xmlns:a16="http://schemas.microsoft.com/office/drawing/2014/main" id="{B8317826-14E7-4484-9FE8-773F17995887}"/>
              </a:ext>
            </a:extLst>
          </p:cNvPr>
          <p:cNvSpPr txBox="1"/>
          <p:nvPr/>
        </p:nvSpPr>
        <p:spPr>
          <a:xfrm>
            <a:off x="1320866" y="5503650"/>
            <a:ext cx="2126872" cy="400110"/>
          </a:xfrm>
          <a:prstGeom prst="rect">
            <a:avLst/>
          </a:prstGeom>
          <a:noFill/>
        </p:spPr>
        <p:txBody>
          <a:bodyPr wrap="square" rtlCol="0">
            <a:spAutoFit/>
          </a:bodyPr>
          <a:lstStyle/>
          <a:p>
            <a:r>
              <a:rPr lang="en-US" sz="2000" b="1" dirty="0"/>
              <a:t>Downdraft energy</a:t>
            </a:r>
          </a:p>
        </p:txBody>
      </p:sp>
      <p:cxnSp>
        <p:nvCxnSpPr>
          <p:cNvPr id="7" name="Straight Arrow Connector 6">
            <a:extLst>
              <a:ext uri="{FF2B5EF4-FFF2-40B4-BE49-F238E27FC236}">
                <a16:creationId xmlns:a16="http://schemas.microsoft.com/office/drawing/2014/main" id="{D7CB0C37-A27A-4CC1-96DE-9B42D12C93F0}"/>
              </a:ext>
            </a:extLst>
          </p:cNvPr>
          <p:cNvCxnSpPr>
            <a:cxnSpLocks/>
          </p:cNvCxnSpPr>
          <p:nvPr/>
        </p:nvCxnSpPr>
        <p:spPr>
          <a:xfrm>
            <a:off x="3312270" y="5770442"/>
            <a:ext cx="11398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A70ED52-B66D-473F-AD4F-E29FE445A3B9}"/>
              </a:ext>
            </a:extLst>
          </p:cNvPr>
          <p:cNvSpPr/>
          <p:nvPr/>
        </p:nvSpPr>
        <p:spPr>
          <a:xfrm>
            <a:off x="3925037" y="5195822"/>
            <a:ext cx="462567" cy="30782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FB1CA8-0FB3-4668-B1FC-03EB0B82D9EE}"/>
              </a:ext>
            </a:extLst>
          </p:cNvPr>
          <p:cNvSpPr txBox="1"/>
          <p:nvPr/>
        </p:nvSpPr>
        <p:spPr>
          <a:xfrm>
            <a:off x="4387604" y="5134318"/>
            <a:ext cx="632866" cy="369332"/>
          </a:xfrm>
          <a:prstGeom prst="rect">
            <a:avLst/>
          </a:prstGeom>
          <a:noFill/>
        </p:spPr>
        <p:txBody>
          <a:bodyPr wrap="none" rtlCol="0">
            <a:spAutoFit/>
          </a:bodyPr>
          <a:lstStyle/>
          <a:p>
            <a:r>
              <a:rPr lang="en-US" b="1" dirty="0"/>
              <a:t>WBZ</a:t>
            </a:r>
          </a:p>
        </p:txBody>
      </p:sp>
      <p:pic>
        <p:nvPicPr>
          <p:cNvPr id="14" name="Picture 13">
            <a:extLst>
              <a:ext uri="{FF2B5EF4-FFF2-40B4-BE49-F238E27FC236}">
                <a16:creationId xmlns:a16="http://schemas.microsoft.com/office/drawing/2014/main" id="{49F4CEF2-B678-42DC-8EB9-802C96052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679" y="926990"/>
            <a:ext cx="2304293" cy="2344462"/>
          </a:xfrm>
          <a:prstGeom prst="rect">
            <a:avLst/>
          </a:prstGeom>
        </p:spPr>
      </p:pic>
      <p:sp>
        <p:nvSpPr>
          <p:cNvPr id="15" name="TextBox 14">
            <a:extLst>
              <a:ext uri="{FF2B5EF4-FFF2-40B4-BE49-F238E27FC236}">
                <a16:creationId xmlns:a16="http://schemas.microsoft.com/office/drawing/2014/main" id="{5AA6FCD8-0731-49BB-BE14-4E1536191617}"/>
              </a:ext>
            </a:extLst>
          </p:cNvPr>
          <p:cNvSpPr txBox="1"/>
          <p:nvPr/>
        </p:nvSpPr>
        <p:spPr>
          <a:xfrm>
            <a:off x="4002691" y="3187498"/>
            <a:ext cx="1921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+ 22 = 60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28180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C7A6BF-B80D-402B-80FC-727004A88F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138428"/>
            <a:ext cx="6110691" cy="4581143"/>
          </a:xfrm>
        </p:spPr>
      </p:pic>
      <p:pic>
        <p:nvPicPr>
          <p:cNvPr id="8" name="Content Placeholder 7">
            <a:extLst>
              <a:ext uri="{FF2B5EF4-FFF2-40B4-BE49-F238E27FC236}">
                <a16:creationId xmlns:a16="http://schemas.microsoft.com/office/drawing/2014/main" id="{983387C7-743E-4878-8E07-8512D6A1FB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81309" y="1138428"/>
            <a:ext cx="6110691" cy="4581143"/>
          </a:xfrm>
        </p:spPr>
      </p:pic>
    </p:spTree>
    <p:extLst>
      <p:ext uri="{BB962C8B-B14F-4D97-AF65-F5344CB8AC3E}">
        <p14:creationId xmlns:p14="http://schemas.microsoft.com/office/powerpoint/2010/main" val="131199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D8F3-7D5C-49AC-B08C-E42D4E5240F6}"/>
              </a:ext>
            </a:extLst>
          </p:cNvPr>
          <p:cNvSpPr>
            <a:spLocks noGrp="1"/>
          </p:cNvSpPr>
          <p:nvPr>
            <p:ph type="title"/>
          </p:nvPr>
        </p:nvSpPr>
        <p:spPr>
          <a:xfrm>
            <a:off x="838200" y="18256"/>
            <a:ext cx="10515600" cy="654984"/>
          </a:xfrm>
        </p:spPr>
        <p:txBody>
          <a:bodyPr>
            <a:normAutofit fontScale="90000"/>
          </a:bodyPr>
          <a:lstStyle/>
          <a:p>
            <a:r>
              <a:rPr lang="en-US" b="1" dirty="0"/>
              <a:t>METOP-B/METOP-C Overpasses 20 April 2025</a:t>
            </a:r>
          </a:p>
        </p:txBody>
      </p:sp>
      <p:pic>
        <p:nvPicPr>
          <p:cNvPr id="8" name="Content Placeholder 7">
            <a:extLst>
              <a:ext uri="{FF2B5EF4-FFF2-40B4-BE49-F238E27FC236}">
                <a16:creationId xmlns:a16="http://schemas.microsoft.com/office/drawing/2014/main" id="{CA349C01-3653-4137-A0D1-2942E95F02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6296" y="840884"/>
            <a:ext cx="5958673" cy="5958673"/>
          </a:xfrm>
        </p:spPr>
      </p:pic>
      <p:pic>
        <p:nvPicPr>
          <p:cNvPr id="6" name="Content Placeholder 5">
            <a:extLst>
              <a:ext uri="{FF2B5EF4-FFF2-40B4-BE49-F238E27FC236}">
                <a16:creationId xmlns:a16="http://schemas.microsoft.com/office/drawing/2014/main" id="{B8DD4538-E84E-4B64-A019-E4FEAF6445A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37033" y="840884"/>
            <a:ext cx="5958673" cy="5958673"/>
          </a:xfrm>
        </p:spPr>
      </p:pic>
      <p:sp>
        <p:nvSpPr>
          <p:cNvPr id="10" name="TextBox 9">
            <a:extLst>
              <a:ext uri="{FF2B5EF4-FFF2-40B4-BE49-F238E27FC236}">
                <a16:creationId xmlns:a16="http://schemas.microsoft.com/office/drawing/2014/main" id="{0E74F6D8-5B1A-4835-8F05-A8D3BBD01B65}"/>
              </a:ext>
            </a:extLst>
          </p:cNvPr>
          <p:cNvSpPr txBox="1"/>
          <p:nvPr/>
        </p:nvSpPr>
        <p:spPr>
          <a:xfrm>
            <a:off x="3233839" y="488574"/>
            <a:ext cx="5884753" cy="369332"/>
          </a:xfrm>
          <a:prstGeom prst="rect">
            <a:avLst/>
          </a:prstGeom>
          <a:noFill/>
        </p:spPr>
        <p:txBody>
          <a:bodyPr wrap="none" rtlCol="0">
            <a:spAutoFit/>
          </a:bodyPr>
          <a:lstStyle/>
          <a:p>
            <a:r>
              <a:rPr lang="en-US" b="1" dirty="0"/>
              <a:t>https://www.ssec.wisc.edu/datacenter/polar_orbit_tracks/</a:t>
            </a:r>
          </a:p>
        </p:txBody>
      </p:sp>
    </p:spTree>
    <p:extLst>
      <p:ext uri="{BB962C8B-B14F-4D97-AF65-F5344CB8AC3E}">
        <p14:creationId xmlns:p14="http://schemas.microsoft.com/office/powerpoint/2010/main" val="1614851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46CD-976B-4911-A388-E2A7A3C68894}"/>
              </a:ext>
            </a:extLst>
          </p:cNvPr>
          <p:cNvSpPr>
            <a:spLocks noGrp="1"/>
          </p:cNvSpPr>
          <p:nvPr>
            <p:ph type="title"/>
          </p:nvPr>
        </p:nvSpPr>
        <p:spPr>
          <a:xfrm>
            <a:off x="0" y="18256"/>
            <a:ext cx="12192000" cy="1213182"/>
          </a:xfrm>
        </p:spPr>
        <p:txBody>
          <a:bodyPr>
            <a:normAutofit fontScale="90000"/>
          </a:bodyPr>
          <a:lstStyle/>
          <a:p>
            <a:pPr algn="ctr"/>
            <a:r>
              <a:rPr lang="en-US" b="1" dirty="0"/>
              <a:t>NOAA Unique Combined Atmospheric Processing System (NUCAPS)</a:t>
            </a:r>
          </a:p>
        </p:txBody>
      </p:sp>
      <p:pic>
        <p:nvPicPr>
          <p:cNvPr id="6" name="Content Placeholder 5">
            <a:extLst>
              <a:ext uri="{FF2B5EF4-FFF2-40B4-BE49-F238E27FC236}">
                <a16:creationId xmlns:a16="http://schemas.microsoft.com/office/drawing/2014/main" id="{573A60C9-4F76-4497-8C50-B35E991B2F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7645" y="1231438"/>
            <a:ext cx="5028829" cy="5560970"/>
          </a:xfrm>
        </p:spPr>
      </p:pic>
      <p:sp>
        <p:nvSpPr>
          <p:cNvPr id="4" name="Content Placeholder 3">
            <a:extLst>
              <a:ext uri="{FF2B5EF4-FFF2-40B4-BE49-F238E27FC236}">
                <a16:creationId xmlns:a16="http://schemas.microsoft.com/office/drawing/2014/main" id="{7F5A5ECE-17AC-418A-97D1-ABBE885FC8E2}"/>
              </a:ext>
            </a:extLst>
          </p:cNvPr>
          <p:cNvSpPr>
            <a:spLocks noGrp="1"/>
          </p:cNvSpPr>
          <p:nvPr>
            <p:ph sz="half" idx="2"/>
          </p:nvPr>
        </p:nvSpPr>
        <p:spPr>
          <a:xfrm>
            <a:off x="5467546" y="1231438"/>
            <a:ext cx="6724454" cy="5560970"/>
          </a:xfrm>
        </p:spPr>
        <p:txBody>
          <a:bodyPr>
            <a:normAutofit fontScale="77500" lnSpcReduction="20000"/>
          </a:bodyPr>
          <a:lstStyle/>
          <a:p>
            <a:r>
              <a:rPr lang="en-US" b="1" dirty="0"/>
              <a:t>High-level flow chart of the step-wise NOAA-Unique Combined Atmospheric Processing System (NUCAPS) retrieval algorithm that outputs temperature (T), moisture (q) and trace gases. </a:t>
            </a:r>
          </a:p>
          <a:p>
            <a:r>
              <a:rPr lang="en-US" b="1" dirty="0"/>
              <a:t>NUCAPS retrievals of T, q and ozone (O3) are color-coded as red, yellow and green to indicate if and when they failed quality control checks. </a:t>
            </a:r>
          </a:p>
          <a:p>
            <a:r>
              <a:rPr lang="en-US" b="1" dirty="0"/>
              <a:t>Steps B and D, which are yellow black text, are regression steps, and if they fail they will be flagged as yellow in AWIPS; these retrievals should be used with caution.</a:t>
            </a:r>
          </a:p>
          <a:p>
            <a:r>
              <a:rPr lang="en-US" b="1" dirty="0"/>
              <a:t> Steps A, C, and E, which are red with white text, are cloud clearing or retrieval stages of the algorithm. If any of these fails, the retrieval is unlikely to yield meaningful results, and they will be flagged red in AWIPS. </a:t>
            </a:r>
          </a:p>
          <a:p>
            <a:r>
              <a:rPr lang="en-US" b="1" dirty="0"/>
              <a:t>The entire algorithm runs regardless if any one step passes or fails.</a:t>
            </a:r>
          </a:p>
          <a:p>
            <a:r>
              <a:rPr lang="en-US" b="1" dirty="0"/>
              <a:t>Courtesy </a:t>
            </a:r>
            <a:r>
              <a:rPr lang="en-US" b="1" dirty="0" err="1">
                <a:hlinkClick r:id="rId4"/>
              </a:rPr>
              <a:t>Esmaili</a:t>
            </a:r>
            <a:r>
              <a:rPr lang="en-US" b="1" dirty="0">
                <a:hlinkClick r:id="rId4"/>
              </a:rPr>
              <a:t> et al. (2020)</a:t>
            </a:r>
            <a:r>
              <a:rPr lang="en-US" b="1" dirty="0"/>
              <a:t>: </a:t>
            </a:r>
            <a:r>
              <a:rPr lang="en-US" b="1" dirty="0">
                <a:hlinkClick r:id="rId4"/>
              </a:rPr>
              <a:t>https://doi.org/10.3390/rs12050886</a:t>
            </a:r>
            <a:endParaRPr lang="en-US" b="1" dirty="0"/>
          </a:p>
        </p:txBody>
      </p:sp>
      <p:sp>
        <p:nvSpPr>
          <p:cNvPr id="3" name="TextBox 2">
            <a:extLst>
              <a:ext uri="{FF2B5EF4-FFF2-40B4-BE49-F238E27FC236}">
                <a16:creationId xmlns:a16="http://schemas.microsoft.com/office/drawing/2014/main" id="{39E300DF-2236-4C7B-8E5E-416E33BC177E}"/>
              </a:ext>
            </a:extLst>
          </p:cNvPr>
          <p:cNvSpPr txBox="1"/>
          <p:nvPr/>
        </p:nvSpPr>
        <p:spPr>
          <a:xfrm>
            <a:off x="0" y="2259954"/>
            <a:ext cx="2379643" cy="369332"/>
          </a:xfrm>
          <a:prstGeom prst="rect">
            <a:avLst/>
          </a:prstGeom>
          <a:noFill/>
        </p:spPr>
        <p:txBody>
          <a:bodyPr wrap="square" rtlCol="0">
            <a:spAutoFit/>
          </a:bodyPr>
          <a:lstStyle/>
          <a:p>
            <a:r>
              <a:rPr lang="en-US" b="1" dirty="0"/>
              <a:t>Rosenkranz (2001</a:t>
            </a:r>
            <a:r>
              <a:rPr lang="en-US" dirty="0"/>
              <a:t>)</a:t>
            </a:r>
          </a:p>
        </p:txBody>
      </p:sp>
      <p:sp>
        <p:nvSpPr>
          <p:cNvPr id="5" name="Rectangle 4">
            <a:extLst>
              <a:ext uri="{FF2B5EF4-FFF2-40B4-BE49-F238E27FC236}">
                <a16:creationId xmlns:a16="http://schemas.microsoft.com/office/drawing/2014/main" id="{6CF5AEF5-EDBA-45E3-9CE5-C26BF962E0AA}"/>
              </a:ext>
            </a:extLst>
          </p:cNvPr>
          <p:cNvSpPr/>
          <p:nvPr/>
        </p:nvSpPr>
        <p:spPr>
          <a:xfrm>
            <a:off x="0" y="2150347"/>
            <a:ext cx="2522136" cy="8641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5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4952-9403-444A-A660-548F74CA4E3A}"/>
              </a:ext>
            </a:extLst>
          </p:cNvPr>
          <p:cNvSpPr>
            <a:spLocks noGrp="1"/>
          </p:cNvSpPr>
          <p:nvPr>
            <p:ph type="title"/>
          </p:nvPr>
        </p:nvSpPr>
        <p:spPr>
          <a:xfrm>
            <a:off x="838200" y="-163684"/>
            <a:ext cx="10515600" cy="1325563"/>
          </a:xfrm>
        </p:spPr>
        <p:txBody>
          <a:bodyPr/>
          <a:lstStyle/>
          <a:p>
            <a:pPr algn="ctr"/>
            <a:r>
              <a:rPr lang="en-US" b="1" dirty="0"/>
              <a:t>Operational NPROVS Demonstration</a:t>
            </a:r>
          </a:p>
        </p:txBody>
      </p:sp>
      <p:pic>
        <p:nvPicPr>
          <p:cNvPr id="5" name="Content Placeholder 4">
            <a:extLst>
              <a:ext uri="{FF2B5EF4-FFF2-40B4-BE49-F238E27FC236}">
                <a16:creationId xmlns:a16="http://schemas.microsoft.com/office/drawing/2014/main" id="{ED48C11E-B126-4DA3-910B-23861946D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9360"/>
            <a:ext cx="8145466" cy="4351338"/>
          </a:xfrm>
        </p:spPr>
      </p:pic>
      <p:pic>
        <p:nvPicPr>
          <p:cNvPr id="7" name="Picture 6">
            <a:extLst>
              <a:ext uri="{FF2B5EF4-FFF2-40B4-BE49-F238E27FC236}">
                <a16:creationId xmlns:a16="http://schemas.microsoft.com/office/drawing/2014/main" id="{11B1A4D5-A227-4E3C-8E05-AADDA66B7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733" y="3724245"/>
            <a:ext cx="5835267" cy="3133755"/>
          </a:xfrm>
          <a:prstGeom prst="rect">
            <a:avLst/>
          </a:prstGeom>
        </p:spPr>
      </p:pic>
      <p:pic>
        <p:nvPicPr>
          <p:cNvPr id="9" name="Picture 8">
            <a:extLst>
              <a:ext uri="{FF2B5EF4-FFF2-40B4-BE49-F238E27FC236}">
                <a16:creationId xmlns:a16="http://schemas.microsoft.com/office/drawing/2014/main" id="{D8F43608-4BC5-41ED-B33E-C7AF0C36E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733" y="782197"/>
            <a:ext cx="5826055" cy="2942048"/>
          </a:xfrm>
          <a:prstGeom prst="rect">
            <a:avLst/>
          </a:prstGeom>
        </p:spPr>
      </p:pic>
    </p:spTree>
    <p:extLst>
      <p:ext uri="{BB962C8B-B14F-4D97-AF65-F5344CB8AC3E}">
        <p14:creationId xmlns:p14="http://schemas.microsoft.com/office/powerpoint/2010/main" val="151163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E05E44-21B8-47CF-BEB1-6AB7172850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2436" y="1217303"/>
            <a:ext cx="5887363" cy="4423393"/>
          </a:xfrm>
        </p:spPr>
      </p:pic>
      <p:pic>
        <p:nvPicPr>
          <p:cNvPr id="8" name="Content Placeholder 7">
            <a:extLst>
              <a:ext uri="{FF2B5EF4-FFF2-40B4-BE49-F238E27FC236}">
                <a16:creationId xmlns:a16="http://schemas.microsoft.com/office/drawing/2014/main" id="{B0BC47EC-4014-4DD6-8D4D-47014134B7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3" y="1217303"/>
            <a:ext cx="6021392" cy="4181522"/>
          </a:xfrm>
        </p:spPr>
      </p:pic>
      <p:sp>
        <p:nvSpPr>
          <p:cNvPr id="9" name="TextBox 8">
            <a:extLst>
              <a:ext uri="{FF2B5EF4-FFF2-40B4-BE49-F238E27FC236}">
                <a16:creationId xmlns:a16="http://schemas.microsoft.com/office/drawing/2014/main" id="{8CB2F4DE-9FE1-4503-ADED-8473D95D6E70}"/>
              </a:ext>
            </a:extLst>
          </p:cNvPr>
          <p:cNvSpPr txBox="1"/>
          <p:nvPr/>
        </p:nvSpPr>
        <p:spPr>
          <a:xfrm>
            <a:off x="1731702" y="194872"/>
            <a:ext cx="8576194" cy="646331"/>
          </a:xfrm>
          <a:prstGeom prst="rect">
            <a:avLst/>
          </a:prstGeom>
          <a:noFill/>
        </p:spPr>
        <p:txBody>
          <a:bodyPr wrap="none" rtlCol="0">
            <a:spAutoFit/>
          </a:bodyPr>
          <a:lstStyle/>
          <a:p>
            <a:r>
              <a:rPr lang="en-US" sz="3600" b="1" dirty="0"/>
              <a:t>Synoptic Analysis of the Storm Environment</a:t>
            </a:r>
          </a:p>
        </p:txBody>
      </p:sp>
      <p:sp>
        <p:nvSpPr>
          <p:cNvPr id="10" name="Oval 9">
            <a:extLst>
              <a:ext uri="{FF2B5EF4-FFF2-40B4-BE49-F238E27FC236}">
                <a16:creationId xmlns:a16="http://schemas.microsoft.com/office/drawing/2014/main" id="{2749BD9E-C668-4AD9-B04C-0DD45FB5A3A1}"/>
              </a:ext>
            </a:extLst>
          </p:cNvPr>
          <p:cNvSpPr/>
          <p:nvPr/>
        </p:nvSpPr>
        <p:spPr>
          <a:xfrm rot="20472663">
            <a:off x="4622776" y="2837588"/>
            <a:ext cx="569627" cy="18880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E2949A-57A0-46C6-8FBC-7A98EAA163BD}"/>
              </a:ext>
            </a:extLst>
          </p:cNvPr>
          <p:cNvSpPr/>
          <p:nvPr/>
        </p:nvSpPr>
        <p:spPr>
          <a:xfrm rot="20472663">
            <a:off x="10904671" y="2728731"/>
            <a:ext cx="569627" cy="188805"/>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34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AD4870D-C8B7-43C7-86B2-6911B76ED7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440675"/>
            <a:ext cx="6096000" cy="5564098"/>
          </a:xfrm>
        </p:spPr>
      </p:pic>
      <p:pic>
        <p:nvPicPr>
          <p:cNvPr id="9" name="Picture 8">
            <a:extLst>
              <a:ext uri="{FF2B5EF4-FFF2-40B4-BE49-F238E27FC236}">
                <a16:creationId xmlns:a16="http://schemas.microsoft.com/office/drawing/2014/main" id="{F6BC827E-6BF1-4EE9-8F67-7A5F9C418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05" y="440675"/>
            <a:ext cx="6115495" cy="5564098"/>
          </a:xfrm>
          <a:prstGeom prst="rect">
            <a:avLst/>
          </a:prstGeom>
        </p:spPr>
      </p:pic>
      <p:sp>
        <p:nvSpPr>
          <p:cNvPr id="10" name="TextBox 9">
            <a:extLst>
              <a:ext uri="{FF2B5EF4-FFF2-40B4-BE49-F238E27FC236}">
                <a16:creationId xmlns:a16="http://schemas.microsoft.com/office/drawing/2014/main" id="{5BDCEF68-0CED-4F52-88FC-A50E56241A8C}"/>
              </a:ext>
            </a:extLst>
          </p:cNvPr>
          <p:cNvSpPr txBox="1"/>
          <p:nvPr/>
        </p:nvSpPr>
        <p:spPr>
          <a:xfrm>
            <a:off x="860622" y="6094159"/>
            <a:ext cx="10431766" cy="646331"/>
          </a:xfrm>
          <a:prstGeom prst="rect">
            <a:avLst/>
          </a:prstGeom>
          <a:noFill/>
        </p:spPr>
        <p:txBody>
          <a:bodyPr wrap="none" rtlCol="0">
            <a:spAutoFit/>
          </a:bodyPr>
          <a:lstStyle/>
          <a:p>
            <a:pPr marL="285750" indent="-285750">
              <a:buFont typeface="Arial" panose="020B0604020202020204" pitchFamily="34" charset="0"/>
              <a:buChar char="•"/>
            </a:pPr>
            <a:r>
              <a:rPr lang="en-US" dirty="0"/>
              <a:t>“65”, “70”, and “62” represent measured downburst wind gusts in knots.</a:t>
            </a:r>
          </a:p>
          <a:p>
            <a:pPr marL="285750" indent="-285750">
              <a:buFont typeface="Arial" panose="020B0604020202020204" pitchFamily="34" charset="0"/>
              <a:buChar char="•"/>
            </a:pPr>
            <a:r>
              <a:rPr lang="en-US" dirty="0"/>
              <a:t>White circle represents the 0242 UTC METOP-C NUCAPS sounding retrieval location near Westminster, MD.</a:t>
            </a:r>
          </a:p>
        </p:txBody>
      </p:sp>
    </p:spTree>
    <p:extLst>
      <p:ext uri="{BB962C8B-B14F-4D97-AF65-F5344CB8AC3E}">
        <p14:creationId xmlns:p14="http://schemas.microsoft.com/office/powerpoint/2010/main" val="1546491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FB82F0-2B98-4A3E-B911-2807FFDAAAF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440675"/>
            <a:ext cx="6076567" cy="5546361"/>
          </a:xfrm>
        </p:spPr>
      </p:pic>
      <p:pic>
        <p:nvPicPr>
          <p:cNvPr id="8" name="Picture 7">
            <a:extLst>
              <a:ext uri="{FF2B5EF4-FFF2-40B4-BE49-F238E27FC236}">
                <a16:creationId xmlns:a16="http://schemas.microsoft.com/office/drawing/2014/main" id="{F0CC322A-7D88-463B-8512-C158C1C44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440675"/>
            <a:ext cx="6096000" cy="5546361"/>
          </a:xfrm>
          <a:prstGeom prst="rect">
            <a:avLst/>
          </a:prstGeom>
        </p:spPr>
      </p:pic>
      <p:sp>
        <p:nvSpPr>
          <p:cNvPr id="10" name="TextBox 9">
            <a:extLst>
              <a:ext uri="{FF2B5EF4-FFF2-40B4-BE49-F238E27FC236}">
                <a16:creationId xmlns:a16="http://schemas.microsoft.com/office/drawing/2014/main" id="{71513291-C9BC-468E-B5B6-357371443665}"/>
              </a:ext>
            </a:extLst>
          </p:cNvPr>
          <p:cNvSpPr txBox="1"/>
          <p:nvPr/>
        </p:nvSpPr>
        <p:spPr>
          <a:xfrm>
            <a:off x="860622" y="6094159"/>
            <a:ext cx="10431766" cy="646331"/>
          </a:xfrm>
          <a:prstGeom prst="rect">
            <a:avLst/>
          </a:prstGeom>
          <a:noFill/>
        </p:spPr>
        <p:txBody>
          <a:bodyPr wrap="none" rtlCol="0">
            <a:spAutoFit/>
          </a:bodyPr>
          <a:lstStyle/>
          <a:p>
            <a:pPr marL="285750" indent="-285750">
              <a:buFont typeface="Arial" panose="020B0604020202020204" pitchFamily="34" charset="0"/>
              <a:buChar char="•"/>
            </a:pPr>
            <a:r>
              <a:rPr lang="en-US" dirty="0"/>
              <a:t>“65”, “70”, and “62” represent measured downburst wind gusts in knots.</a:t>
            </a:r>
          </a:p>
          <a:p>
            <a:pPr marL="285750" indent="-285750">
              <a:buFont typeface="Arial" panose="020B0604020202020204" pitchFamily="34" charset="0"/>
              <a:buChar char="•"/>
            </a:pPr>
            <a:r>
              <a:rPr lang="en-US" dirty="0"/>
              <a:t>White circle represents the 0242 UTC METOP-C NUCAPS sounding retrieval location near Westminster, MD.</a:t>
            </a:r>
          </a:p>
        </p:txBody>
      </p:sp>
    </p:spTree>
    <p:extLst>
      <p:ext uri="{BB962C8B-B14F-4D97-AF65-F5344CB8AC3E}">
        <p14:creationId xmlns:p14="http://schemas.microsoft.com/office/powerpoint/2010/main" val="2435421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F50E2695-8869-44C6-B551-E20740CEA49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440675"/>
            <a:ext cx="6096000" cy="5564098"/>
          </a:xfrm>
        </p:spPr>
      </p:pic>
      <p:sp>
        <p:nvSpPr>
          <p:cNvPr id="21" name="TextBox 20">
            <a:extLst>
              <a:ext uri="{FF2B5EF4-FFF2-40B4-BE49-F238E27FC236}">
                <a16:creationId xmlns:a16="http://schemas.microsoft.com/office/drawing/2014/main" id="{66DFEA9A-F1E2-4E0A-9CB1-33883DCF611B}"/>
              </a:ext>
            </a:extLst>
          </p:cNvPr>
          <p:cNvSpPr txBox="1"/>
          <p:nvPr/>
        </p:nvSpPr>
        <p:spPr>
          <a:xfrm>
            <a:off x="860622" y="6094159"/>
            <a:ext cx="10431766" cy="646331"/>
          </a:xfrm>
          <a:prstGeom prst="rect">
            <a:avLst/>
          </a:prstGeom>
          <a:noFill/>
        </p:spPr>
        <p:txBody>
          <a:bodyPr wrap="none" rtlCol="0">
            <a:spAutoFit/>
          </a:bodyPr>
          <a:lstStyle/>
          <a:p>
            <a:pPr marL="285750" indent="-285750">
              <a:buFont typeface="Arial" panose="020B0604020202020204" pitchFamily="34" charset="0"/>
              <a:buChar char="•"/>
            </a:pPr>
            <a:r>
              <a:rPr lang="en-US" dirty="0"/>
              <a:t>“65”, “70”, and “62” represent measured downburst wind gusts in knots.</a:t>
            </a:r>
          </a:p>
          <a:p>
            <a:pPr marL="285750" indent="-285750">
              <a:buFont typeface="Arial" panose="020B0604020202020204" pitchFamily="34" charset="0"/>
              <a:buChar char="•"/>
            </a:pPr>
            <a:r>
              <a:rPr lang="en-US" dirty="0"/>
              <a:t>White circle represents the 0242 UTC METOP-C NUCAPS sounding retrieval location near Westminster, MD.</a:t>
            </a:r>
          </a:p>
        </p:txBody>
      </p:sp>
      <p:pic>
        <p:nvPicPr>
          <p:cNvPr id="23" name="Picture 22">
            <a:extLst>
              <a:ext uri="{FF2B5EF4-FFF2-40B4-BE49-F238E27FC236}">
                <a16:creationId xmlns:a16="http://schemas.microsoft.com/office/drawing/2014/main" id="{BFC7F98D-4E24-41C9-BE44-566EAF442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0675"/>
            <a:ext cx="6096000" cy="5564098"/>
          </a:xfrm>
          <a:prstGeom prst="rect">
            <a:avLst/>
          </a:prstGeom>
        </p:spPr>
      </p:pic>
      <p:cxnSp>
        <p:nvCxnSpPr>
          <p:cNvPr id="19" name="Straight Arrow Connector 18">
            <a:extLst>
              <a:ext uri="{FF2B5EF4-FFF2-40B4-BE49-F238E27FC236}">
                <a16:creationId xmlns:a16="http://schemas.microsoft.com/office/drawing/2014/main" id="{2CA1CB69-0D06-4905-9375-F7DBD4912CEC}"/>
              </a:ext>
            </a:extLst>
          </p:cNvPr>
          <p:cNvCxnSpPr>
            <a:cxnSpLocks/>
          </p:cNvCxnSpPr>
          <p:nvPr/>
        </p:nvCxnSpPr>
        <p:spPr>
          <a:xfrm>
            <a:off x="8229600" y="2193052"/>
            <a:ext cx="1386673" cy="24116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1A00AC9-9D07-4539-B4F7-44210C09ECA4}"/>
              </a:ext>
            </a:extLst>
          </p:cNvPr>
          <p:cNvSpPr txBox="1"/>
          <p:nvPr/>
        </p:nvSpPr>
        <p:spPr>
          <a:xfrm>
            <a:off x="7736868" y="1487156"/>
            <a:ext cx="985463" cy="338554"/>
          </a:xfrm>
          <a:prstGeom prst="rect">
            <a:avLst/>
          </a:prstGeom>
          <a:noFill/>
        </p:spPr>
        <p:txBody>
          <a:bodyPr wrap="none" rtlCol="0">
            <a:spAutoFit/>
          </a:bodyPr>
          <a:lstStyle/>
          <a:p>
            <a:r>
              <a:rPr lang="en-US" sz="1600" b="1" dirty="0">
                <a:solidFill>
                  <a:schemeClr val="bg1"/>
                </a:solidFill>
              </a:rPr>
              <a:t>METOP-B</a:t>
            </a:r>
          </a:p>
        </p:txBody>
      </p:sp>
      <p:sp>
        <p:nvSpPr>
          <p:cNvPr id="25" name="TextBox 24">
            <a:extLst>
              <a:ext uri="{FF2B5EF4-FFF2-40B4-BE49-F238E27FC236}">
                <a16:creationId xmlns:a16="http://schemas.microsoft.com/office/drawing/2014/main" id="{CD660A26-7026-47C9-9F80-AA91C16FB7A9}"/>
              </a:ext>
            </a:extLst>
          </p:cNvPr>
          <p:cNvSpPr txBox="1"/>
          <p:nvPr/>
        </p:nvSpPr>
        <p:spPr>
          <a:xfrm>
            <a:off x="9143637" y="1640528"/>
            <a:ext cx="979051" cy="338554"/>
          </a:xfrm>
          <a:prstGeom prst="rect">
            <a:avLst/>
          </a:prstGeom>
          <a:noFill/>
        </p:spPr>
        <p:txBody>
          <a:bodyPr wrap="none" rtlCol="0">
            <a:spAutoFit/>
          </a:bodyPr>
          <a:lstStyle/>
          <a:p>
            <a:r>
              <a:rPr lang="en-US" sz="1600" b="1" dirty="0">
                <a:solidFill>
                  <a:schemeClr val="bg1"/>
                </a:solidFill>
              </a:rPr>
              <a:t>METOP-C</a:t>
            </a:r>
          </a:p>
        </p:txBody>
      </p:sp>
      <p:sp>
        <p:nvSpPr>
          <p:cNvPr id="26" name="TextBox 25">
            <a:extLst>
              <a:ext uri="{FF2B5EF4-FFF2-40B4-BE49-F238E27FC236}">
                <a16:creationId xmlns:a16="http://schemas.microsoft.com/office/drawing/2014/main" id="{0BEBBF43-682D-4CE4-B126-4ABE58984453}"/>
              </a:ext>
            </a:extLst>
          </p:cNvPr>
          <p:cNvSpPr txBox="1"/>
          <p:nvPr/>
        </p:nvSpPr>
        <p:spPr>
          <a:xfrm>
            <a:off x="7736868" y="2801555"/>
            <a:ext cx="2550057" cy="369332"/>
          </a:xfrm>
          <a:prstGeom prst="rect">
            <a:avLst/>
          </a:prstGeom>
          <a:noFill/>
        </p:spPr>
        <p:txBody>
          <a:bodyPr wrap="none" rtlCol="0">
            <a:spAutoFit/>
          </a:bodyPr>
          <a:lstStyle/>
          <a:p>
            <a:r>
              <a:rPr lang="en-US" b="1" dirty="0">
                <a:solidFill>
                  <a:schemeClr val="bg1"/>
                </a:solidFill>
              </a:rPr>
              <a:t>Storm motion: 65 knots  </a:t>
            </a:r>
          </a:p>
        </p:txBody>
      </p:sp>
    </p:spTree>
    <p:extLst>
      <p:ext uri="{BB962C8B-B14F-4D97-AF65-F5344CB8AC3E}">
        <p14:creationId xmlns:p14="http://schemas.microsoft.com/office/powerpoint/2010/main" val="297743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6DFEA9A-F1E2-4E0A-9CB1-33883DCF611B}"/>
              </a:ext>
            </a:extLst>
          </p:cNvPr>
          <p:cNvSpPr txBox="1"/>
          <p:nvPr/>
        </p:nvSpPr>
        <p:spPr>
          <a:xfrm>
            <a:off x="860622" y="6094159"/>
            <a:ext cx="10431766" cy="646331"/>
          </a:xfrm>
          <a:prstGeom prst="rect">
            <a:avLst/>
          </a:prstGeom>
          <a:noFill/>
        </p:spPr>
        <p:txBody>
          <a:bodyPr wrap="none" rtlCol="0">
            <a:spAutoFit/>
          </a:bodyPr>
          <a:lstStyle/>
          <a:p>
            <a:pPr marL="285750" indent="-285750">
              <a:buFont typeface="Arial" panose="020B0604020202020204" pitchFamily="34" charset="0"/>
              <a:buChar char="•"/>
            </a:pPr>
            <a:r>
              <a:rPr lang="en-US" dirty="0"/>
              <a:t>“65”, “70”, and “62” represent measured downburst wind gusts in knots.</a:t>
            </a:r>
          </a:p>
          <a:p>
            <a:pPr marL="285750" indent="-285750">
              <a:buFont typeface="Arial" panose="020B0604020202020204" pitchFamily="34" charset="0"/>
              <a:buChar char="•"/>
            </a:pPr>
            <a:r>
              <a:rPr lang="en-US" dirty="0"/>
              <a:t>White circle represents the 0242 UTC METOP-C NUCAPS sounding retrieval location near Westminster, MD.</a:t>
            </a:r>
          </a:p>
        </p:txBody>
      </p:sp>
      <p:pic>
        <p:nvPicPr>
          <p:cNvPr id="9" name="Content Placeholder 8">
            <a:extLst>
              <a:ext uri="{FF2B5EF4-FFF2-40B4-BE49-F238E27FC236}">
                <a16:creationId xmlns:a16="http://schemas.microsoft.com/office/drawing/2014/main" id="{2BC65A08-E2F6-4D47-95A8-1E51F796FFE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440675"/>
            <a:ext cx="6096001" cy="5564099"/>
          </a:xfrm>
        </p:spPr>
      </p:pic>
      <p:pic>
        <p:nvPicPr>
          <p:cNvPr id="11" name="Picture 10">
            <a:extLst>
              <a:ext uri="{FF2B5EF4-FFF2-40B4-BE49-F238E27FC236}">
                <a16:creationId xmlns:a16="http://schemas.microsoft.com/office/drawing/2014/main" id="{BAA123D2-A78B-4AFD-B866-650DB729A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440675"/>
            <a:ext cx="6096002" cy="5564099"/>
          </a:xfrm>
          <a:prstGeom prst="rect">
            <a:avLst/>
          </a:prstGeom>
        </p:spPr>
      </p:pic>
      <p:sp>
        <p:nvSpPr>
          <p:cNvPr id="20" name="TextBox 19">
            <a:extLst>
              <a:ext uri="{FF2B5EF4-FFF2-40B4-BE49-F238E27FC236}">
                <a16:creationId xmlns:a16="http://schemas.microsoft.com/office/drawing/2014/main" id="{4BB49555-D2D7-4672-943F-D0145E0FCFF2}"/>
              </a:ext>
            </a:extLst>
          </p:cNvPr>
          <p:cNvSpPr txBox="1"/>
          <p:nvPr/>
        </p:nvSpPr>
        <p:spPr>
          <a:xfrm>
            <a:off x="7736868" y="1487156"/>
            <a:ext cx="985463" cy="338554"/>
          </a:xfrm>
          <a:prstGeom prst="rect">
            <a:avLst/>
          </a:prstGeom>
          <a:noFill/>
        </p:spPr>
        <p:txBody>
          <a:bodyPr wrap="none" rtlCol="0">
            <a:spAutoFit/>
          </a:bodyPr>
          <a:lstStyle/>
          <a:p>
            <a:r>
              <a:rPr lang="en-US" sz="1600" b="1" dirty="0">
                <a:solidFill>
                  <a:schemeClr val="bg1"/>
                </a:solidFill>
              </a:rPr>
              <a:t>METOP-B</a:t>
            </a:r>
          </a:p>
        </p:txBody>
      </p:sp>
      <p:sp>
        <p:nvSpPr>
          <p:cNvPr id="22" name="TextBox 21">
            <a:extLst>
              <a:ext uri="{FF2B5EF4-FFF2-40B4-BE49-F238E27FC236}">
                <a16:creationId xmlns:a16="http://schemas.microsoft.com/office/drawing/2014/main" id="{AE4048B2-B3D0-4FF3-BCAB-EB44C6971E17}"/>
              </a:ext>
            </a:extLst>
          </p:cNvPr>
          <p:cNvSpPr txBox="1"/>
          <p:nvPr/>
        </p:nvSpPr>
        <p:spPr>
          <a:xfrm>
            <a:off x="1640866" y="1487156"/>
            <a:ext cx="985463" cy="338554"/>
          </a:xfrm>
          <a:prstGeom prst="rect">
            <a:avLst/>
          </a:prstGeom>
          <a:noFill/>
        </p:spPr>
        <p:txBody>
          <a:bodyPr wrap="none" rtlCol="0">
            <a:spAutoFit/>
          </a:bodyPr>
          <a:lstStyle/>
          <a:p>
            <a:r>
              <a:rPr lang="en-US" sz="1600" b="1" dirty="0">
                <a:solidFill>
                  <a:schemeClr val="bg1"/>
                </a:solidFill>
              </a:rPr>
              <a:t>METOP-B</a:t>
            </a:r>
          </a:p>
        </p:txBody>
      </p:sp>
      <p:sp>
        <p:nvSpPr>
          <p:cNvPr id="27" name="TextBox 26">
            <a:extLst>
              <a:ext uri="{FF2B5EF4-FFF2-40B4-BE49-F238E27FC236}">
                <a16:creationId xmlns:a16="http://schemas.microsoft.com/office/drawing/2014/main" id="{4410C208-6CF0-406F-8779-F9774B6048F4}"/>
              </a:ext>
            </a:extLst>
          </p:cNvPr>
          <p:cNvSpPr txBox="1"/>
          <p:nvPr/>
        </p:nvSpPr>
        <p:spPr>
          <a:xfrm>
            <a:off x="9143637" y="1640528"/>
            <a:ext cx="979051" cy="338554"/>
          </a:xfrm>
          <a:prstGeom prst="rect">
            <a:avLst/>
          </a:prstGeom>
          <a:noFill/>
        </p:spPr>
        <p:txBody>
          <a:bodyPr wrap="none" rtlCol="0">
            <a:spAutoFit/>
          </a:bodyPr>
          <a:lstStyle/>
          <a:p>
            <a:r>
              <a:rPr lang="en-US" sz="1600" b="1" dirty="0">
                <a:solidFill>
                  <a:schemeClr val="bg1"/>
                </a:solidFill>
              </a:rPr>
              <a:t>METOP-C</a:t>
            </a:r>
          </a:p>
        </p:txBody>
      </p:sp>
      <p:sp>
        <p:nvSpPr>
          <p:cNvPr id="28" name="TextBox 27">
            <a:extLst>
              <a:ext uri="{FF2B5EF4-FFF2-40B4-BE49-F238E27FC236}">
                <a16:creationId xmlns:a16="http://schemas.microsoft.com/office/drawing/2014/main" id="{6F6BDFE8-0410-4E03-A3F8-CD30092E0671}"/>
              </a:ext>
            </a:extLst>
          </p:cNvPr>
          <p:cNvSpPr txBox="1"/>
          <p:nvPr/>
        </p:nvSpPr>
        <p:spPr>
          <a:xfrm>
            <a:off x="3047635" y="1640528"/>
            <a:ext cx="979051" cy="338554"/>
          </a:xfrm>
          <a:prstGeom prst="rect">
            <a:avLst/>
          </a:prstGeom>
          <a:noFill/>
        </p:spPr>
        <p:txBody>
          <a:bodyPr wrap="none" rtlCol="0">
            <a:spAutoFit/>
          </a:bodyPr>
          <a:lstStyle/>
          <a:p>
            <a:r>
              <a:rPr lang="en-US" sz="1600" b="1" dirty="0">
                <a:solidFill>
                  <a:schemeClr val="bg1"/>
                </a:solidFill>
              </a:rPr>
              <a:t>METOP-C</a:t>
            </a:r>
          </a:p>
        </p:txBody>
      </p:sp>
      <p:cxnSp>
        <p:nvCxnSpPr>
          <p:cNvPr id="29" name="Straight Arrow Connector 28">
            <a:extLst>
              <a:ext uri="{FF2B5EF4-FFF2-40B4-BE49-F238E27FC236}">
                <a16:creationId xmlns:a16="http://schemas.microsoft.com/office/drawing/2014/main" id="{55E0E596-4D1B-4C03-A201-86E1F099B22E}"/>
              </a:ext>
            </a:extLst>
          </p:cNvPr>
          <p:cNvCxnSpPr>
            <a:cxnSpLocks/>
          </p:cNvCxnSpPr>
          <p:nvPr/>
        </p:nvCxnSpPr>
        <p:spPr>
          <a:xfrm>
            <a:off x="8229600" y="2193052"/>
            <a:ext cx="1386673" cy="24116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C5ECC8-C8A6-491B-AE67-CCD73C48EC06}"/>
              </a:ext>
            </a:extLst>
          </p:cNvPr>
          <p:cNvCxnSpPr>
            <a:cxnSpLocks/>
          </p:cNvCxnSpPr>
          <p:nvPr/>
        </p:nvCxnSpPr>
        <p:spPr>
          <a:xfrm>
            <a:off x="2133597" y="2193052"/>
            <a:ext cx="1386673" cy="241161"/>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6040A-060C-4F52-B09C-14D18A67E16A}"/>
              </a:ext>
            </a:extLst>
          </p:cNvPr>
          <p:cNvSpPr txBox="1"/>
          <p:nvPr/>
        </p:nvSpPr>
        <p:spPr>
          <a:xfrm>
            <a:off x="7736868" y="2801555"/>
            <a:ext cx="2550057" cy="369332"/>
          </a:xfrm>
          <a:prstGeom prst="rect">
            <a:avLst/>
          </a:prstGeom>
          <a:noFill/>
        </p:spPr>
        <p:txBody>
          <a:bodyPr wrap="none" rtlCol="0">
            <a:spAutoFit/>
          </a:bodyPr>
          <a:lstStyle/>
          <a:p>
            <a:r>
              <a:rPr lang="en-US" b="1" dirty="0">
                <a:solidFill>
                  <a:schemeClr val="bg1"/>
                </a:solidFill>
              </a:rPr>
              <a:t>Storm motion: 65 knots  </a:t>
            </a:r>
          </a:p>
        </p:txBody>
      </p:sp>
    </p:spTree>
    <p:extLst>
      <p:ext uri="{BB962C8B-B14F-4D97-AF65-F5344CB8AC3E}">
        <p14:creationId xmlns:p14="http://schemas.microsoft.com/office/powerpoint/2010/main" val="3711224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143653</TotalTime>
  <Words>658</Words>
  <Application>Microsoft Office PowerPoint</Application>
  <PresentationFormat>Widescreen</PresentationFormat>
  <Paragraphs>72</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 19 April 2025 Mason-Dixon Line Severe MCS and Downburst Outbreak</vt:lpstr>
      <vt:lpstr>METOP-B/METOP-C Overpasses 20 April 2025</vt:lpstr>
      <vt:lpstr>NOAA Unique Combined Atmospheric Processing System (NUCAPS)</vt:lpstr>
      <vt:lpstr>Operational NPROVS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8/7/2023 DMV Severe Squall Line and Downbursts</dc:title>
  <dc:creator>Kenneth Pryor</dc:creator>
  <cp:lastModifiedBy>Kenneth Pryor</cp:lastModifiedBy>
  <cp:revision>164</cp:revision>
  <dcterms:created xsi:type="dcterms:W3CDTF">2023-08-11T13:59:03Z</dcterms:created>
  <dcterms:modified xsi:type="dcterms:W3CDTF">2025-05-27T21:11:58Z</dcterms:modified>
</cp:coreProperties>
</file>